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sldIdLst>
    <p:sldId id="275" r:id="rId2"/>
    <p:sldId id="258" r:id="rId3"/>
    <p:sldId id="259" r:id="rId4"/>
    <p:sldId id="261" r:id="rId5"/>
    <p:sldId id="274" r:id="rId6"/>
    <p:sldId id="263" r:id="rId7"/>
    <p:sldId id="262" r:id="rId8"/>
    <p:sldId id="267" r:id="rId9"/>
    <p:sldId id="268" r:id="rId10"/>
    <p:sldId id="265" r:id="rId11"/>
    <p:sldId id="276" r:id="rId12"/>
    <p:sldId id="277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A14"/>
    <a:srgbClr val="00CC00"/>
    <a:srgbClr val="00FF00"/>
    <a:srgbClr val="523F69"/>
    <a:srgbClr val="CCFFFF"/>
    <a:srgbClr val="43CE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91" autoAdjust="0"/>
    <p:restoredTop sz="94660"/>
  </p:normalViewPr>
  <p:slideViewPr>
    <p:cSldViewPr snapToGrid="0">
      <p:cViewPr>
        <p:scale>
          <a:sx n="69" d="100"/>
          <a:sy n="69" d="100"/>
        </p:scale>
        <p:origin x="1061" y="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9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2B9016-3FC3-406F-8085-BBDDD5EE26BD}" type="datetimeFigureOut">
              <a:rPr lang="ru-RU" smtClean="0"/>
              <a:pPr/>
              <a:t>22.07.2019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f3kUtJb-CM" TargetMode="Externa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703" y="-580328"/>
            <a:ext cx="8825659" cy="165318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00CC00"/>
                </a:solidFill>
                <a:ea typeface="Batang" panose="02030600000101010101" pitchFamily="18" charset="-127"/>
              </a:rPr>
              <a:t>Безопасное детство</a:t>
            </a:r>
            <a:endParaRPr lang="ru-RU" sz="8000" dirty="0">
              <a:solidFill>
                <a:srgbClr val="00CC00"/>
              </a:solidFill>
              <a:ea typeface="Batang" panose="02030600000101010101" pitchFamily="18" charset="-127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5822724" y="4869129"/>
            <a:ext cx="5688000" cy="756000"/>
          </a:xfrm>
          <a:custGeom>
            <a:avLst/>
            <a:gdLst>
              <a:gd name="connsiteX0" fmla="*/ 0 w 5688000"/>
              <a:gd name="connsiteY0" fmla="*/ 756000 h 756000"/>
              <a:gd name="connsiteX1" fmla="*/ 189000 w 5688000"/>
              <a:gd name="connsiteY1" fmla="*/ 0 h 756000"/>
              <a:gd name="connsiteX2" fmla="*/ 5688000 w 5688000"/>
              <a:gd name="connsiteY2" fmla="*/ 0 h 756000"/>
              <a:gd name="connsiteX3" fmla="*/ 5499000 w 5688000"/>
              <a:gd name="connsiteY3" fmla="*/ 756000 h 756000"/>
              <a:gd name="connsiteX4" fmla="*/ 0 w 5688000"/>
              <a:gd name="connsiteY4" fmla="*/ 75600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000" h="756000">
                <a:moveTo>
                  <a:pt x="0" y="756000"/>
                </a:moveTo>
                <a:lnTo>
                  <a:pt x="189000" y="0"/>
                </a:lnTo>
                <a:lnTo>
                  <a:pt x="5688000" y="0"/>
                </a:lnTo>
                <a:lnTo>
                  <a:pt x="5499000" y="756000"/>
                </a:lnTo>
                <a:lnTo>
                  <a:pt x="0" y="75600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ЛЕС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912079" y="4117995"/>
            <a:ext cx="5688000" cy="756000"/>
          </a:xfrm>
          <a:custGeom>
            <a:avLst/>
            <a:gdLst>
              <a:gd name="connsiteX0" fmla="*/ 0 w 5688000"/>
              <a:gd name="connsiteY0" fmla="*/ 756000 h 756000"/>
              <a:gd name="connsiteX1" fmla="*/ 189000 w 5688000"/>
              <a:gd name="connsiteY1" fmla="*/ 0 h 756000"/>
              <a:gd name="connsiteX2" fmla="*/ 5688000 w 5688000"/>
              <a:gd name="connsiteY2" fmla="*/ 0 h 756000"/>
              <a:gd name="connsiteX3" fmla="*/ 5499000 w 5688000"/>
              <a:gd name="connsiteY3" fmla="*/ 756000 h 756000"/>
              <a:gd name="connsiteX4" fmla="*/ 0 w 5688000"/>
              <a:gd name="connsiteY4" fmla="*/ 75600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000" h="756000">
                <a:moveTo>
                  <a:pt x="0" y="756000"/>
                </a:moveTo>
                <a:lnTo>
                  <a:pt x="189000" y="0"/>
                </a:lnTo>
                <a:lnTo>
                  <a:pt x="5688000" y="0"/>
                </a:lnTo>
                <a:lnTo>
                  <a:pt x="5499000" y="756000"/>
                </a:lnTo>
                <a:lnTo>
                  <a:pt x="0" y="75600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ВОДА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096107" y="1865013"/>
            <a:ext cx="5688000" cy="756000"/>
          </a:xfrm>
          <a:custGeom>
            <a:avLst/>
            <a:gdLst>
              <a:gd name="connsiteX0" fmla="*/ 0 w 5688000"/>
              <a:gd name="connsiteY0" fmla="*/ 756000 h 756000"/>
              <a:gd name="connsiteX1" fmla="*/ 189000 w 5688000"/>
              <a:gd name="connsiteY1" fmla="*/ 0 h 756000"/>
              <a:gd name="connsiteX2" fmla="*/ 5688000 w 5688000"/>
              <a:gd name="connsiteY2" fmla="*/ 0 h 756000"/>
              <a:gd name="connsiteX3" fmla="*/ 5499000 w 5688000"/>
              <a:gd name="connsiteY3" fmla="*/ 756000 h 756000"/>
              <a:gd name="connsiteX4" fmla="*/ 0 w 5688000"/>
              <a:gd name="connsiteY4" fmla="*/ 75600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000" h="756000">
                <a:moveTo>
                  <a:pt x="0" y="756000"/>
                </a:moveTo>
                <a:lnTo>
                  <a:pt x="189000" y="0"/>
                </a:lnTo>
                <a:lnTo>
                  <a:pt x="5688000" y="0"/>
                </a:lnTo>
                <a:lnTo>
                  <a:pt x="5499000" y="756000"/>
                </a:lnTo>
                <a:lnTo>
                  <a:pt x="0" y="75600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ДОРОГА</a:t>
            </a:r>
            <a:endParaRPr lang="ru-RU" sz="3200" dirty="0"/>
          </a:p>
        </p:txBody>
      </p:sp>
      <p:sp>
        <p:nvSpPr>
          <p:cNvPr id="8" name="Полилиния 7"/>
          <p:cNvSpPr/>
          <p:nvPr/>
        </p:nvSpPr>
        <p:spPr>
          <a:xfrm>
            <a:off x="3085477" y="2617189"/>
            <a:ext cx="5688000" cy="756000"/>
          </a:xfrm>
          <a:custGeom>
            <a:avLst/>
            <a:gdLst>
              <a:gd name="connsiteX0" fmla="*/ 0 w 5688000"/>
              <a:gd name="connsiteY0" fmla="*/ 756000 h 756000"/>
              <a:gd name="connsiteX1" fmla="*/ 189000 w 5688000"/>
              <a:gd name="connsiteY1" fmla="*/ 0 h 756000"/>
              <a:gd name="connsiteX2" fmla="*/ 5688000 w 5688000"/>
              <a:gd name="connsiteY2" fmla="*/ 0 h 756000"/>
              <a:gd name="connsiteX3" fmla="*/ 5499000 w 5688000"/>
              <a:gd name="connsiteY3" fmla="*/ 756000 h 756000"/>
              <a:gd name="connsiteX4" fmla="*/ 0 w 5688000"/>
              <a:gd name="connsiteY4" fmla="*/ 75600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000" h="756000">
                <a:moveTo>
                  <a:pt x="0" y="756000"/>
                </a:moveTo>
                <a:lnTo>
                  <a:pt x="189000" y="0"/>
                </a:lnTo>
                <a:lnTo>
                  <a:pt x="5688000" y="0"/>
                </a:lnTo>
                <a:lnTo>
                  <a:pt x="5499000" y="756000"/>
                </a:lnTo>
                <a:lnTo>
                  <a:pt x="0" y="75600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ПОЖАР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987208" y="3355105"/>
            <a:ext cx="5688000" cy="756000"/>
          </a:xfrm>
          <a:custGeom>
            <a:avLst/>
            <a:gdLst>
              <a:gd name="connsiteX0" fmla="*/ 0 w 5688000"/>
              <a:gd name="connsiteY0" fmla="*/ 756000 h 756000"/>
              <a:gd name="connsiteX1" fmla="*/ 189000 w 5688000"/>
              <a:gd name="connsiteY1" fmla="*/ 0 h 756000"/>
              <a:gd name="connsiteX2" fmla="*/ 5688000 w 5688000"/>
              <a:gd name="connsiteY2" fmla="*/ 0 h 756000"/>
              <a:gd name="connsiteX3" fmla="*/ 5499000 w 5688000"/>
              <a:gd name="connsiteY3" fmla="*/ 756000 h 756000"/>
              <a:gd name="connsiteX4" fmla="*/ 0 w 5688000"/>
              <a:gd name="connsiteY4" fmla="*/ 75600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000" h="756000">
                <a:moveTo>
                  <a:pt x="0" y="756000"/>
                </a:moveTo>
                <a:lnTo>
                  <a:pt x="189000" y="0"/>
                </a:lnTo>
                <a:lnTo>
                  <a:pt x="5688000" y="0"/>
                </a:lnTo>
                <a:lnTo>
                  <a:pt x="5499000" y="756000"/>
                </a:lnTo>
                <a:lnTo>
                  <a:pt x="0" y="75600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ДОМ И КОМПЬЮТЕР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143208" y="1109013"/>
            <a:ext cx="5688000" cy="756000"/>
          </a:xfrm>
          <a:custGeom>
            <a:avLst/>
            <a:gdLst>
              <a:gd name="connsiteX0" fmla="*/ 0 w 5688000"/>
              <a:gd name="connsiteY0" fmla="*/ 756000 h 756000"/>
              <a:gd name="connsiteX1" fmla="*/ 189000 w 5688000"/>
              <a:gd name="connsiteY1" fmla="*/ 0 h 756000"/>
              <a:gd name="connsiteX2" fmla="*/ 5688000 w 5688000"/>
              <a:gd name="connsiteY2" fmla="*/ 0 h 756000"/>
              <a:gd name="connsiteX3" fmla="*/ 5499000 w 5688000"/>
              <a:gd name="connsiteY3" fmla="*/ 756000 h 756000"/>
              <a:gd name="connsiteX4" fmla="*/ 0 w 5688000"/>
              <a:gd name="connsiteY4" fmla="*/ 75600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000" h="756000">
                <a:moveTo>
                  <a:pt x="0" y="756000"/>
                </a:moveTo>
                <a:lnTo>
                  <a:pt x="189000" y="0"/>
                </a:lnTo>
                <a:lnTo>
                  <a:pt x="5688000" y="0"/>
                </a:lnTo>
                <a:lnTo>
                  <a:pt x="5499000" y="756000"/>
                </a:lnTo>
                <a:lnTo>
                  <a:pt x="0" y="75600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УЛИЦА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6504000" y="5620263"/>
            <a:ext cx="5688000" cy="756000"/>
          </a:xfrm>
          <a:custGeom>
            <a:avLst/>
            <a:gdLst>
              <a:gd name="connsiteX0" fmla="*/ 0 w 5688000"/>
              <a:gd name="connsiteY0" fmla="*/ 756000 h 756000"/>
              <a:gd name="connsiteX1" fmla="*/ 189000 w 5688000"/>
              <a:gd name="connsiteY1" fmla="*/ 0 h 756000"/>
              <a:gd name="connsiteX2" fmla="*/ 5688000 w 5688000"/>
              <a:gd name="connsiteY2" fmla="*/ 0 h 756000"/>
              <a:gd name="connsiteX3" fmla="*/ 5499000 w 5688000"/>
              <a:gd name="connsiteY3" fmla="*/ 756000 h 756000"/>
              <a:gd name="connsiteX4" fmla="*/ 0 w 5688000"/>
              <a:gd name="connsiteY4" fmla="*/ 75600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000" h="756000">
                <a:moveTo>
                  <a:pt x="0" y="756000"/>
                </a:moveTo>
                <a:lnTo>
                  <a:pt x="189000" y="0"/>
                </a:lnTo>
                <a:lnTo>
                  <a:pt x="5688000" y="0"/>
                </a:lnTo>
                <a:lnTo>
                  <a:pt x="5499000" y="756000"/>
                </a:lnTo>
                <a:lnTo>
                  <a:pt x="0" y="75600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ТЕРРОРИЗМ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541" y="0"/>
            <a:ext cx="9404723" cy="88392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  <a:ea typeface="Batang" panose="02030600000101010101" pitchFamily="18" charset="-127"/>
              </a:rPr>
              <a:t>Квартирные опасности</a:t>
            </a:r>
            <a:endParaRPr lang="ru-RU" sz="4800" dirty="0">
              <a:solidFill>
                <a:srgbClr val="7030A0"/>
              </a:solidFill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5460" y="805548"/>
            <a:ext cx="8946541" cy="5595252"/>
          </a:xfrm>
        </p:spPr>
        <p:txBody>
          <a:bodyPr>
            <a:normAutofit fontScale="32500" lnSpcReduction="20000"/>
          </a:bodyPr>
          <a:lstStyle/>
          <a:p>
            <a:r>
              <a:rPr lang="ru-RU" sz="7000" b="1" dirty="0" smtClean="0"/>
              <a:t>Советы для родителей:</a:t>
            </a:r>
          </a:p>
          <a:p>
            <a:r>
              <a:rPr lang="ru-RU" sz="7000" b="1" dirty="0" smtClean="0">
                <a:solidFill>
                  <a:srgbClr val="00B0F0"/>
                </a:solidFill>
              </a:rPr>
              <a:t>Важно обеспечить безопасность </a:t>
            </a:r>
            <a:r>
              <a:rPr lang="ru-RU" sz="7000" b="1" dirty="0">
                <a:solidFill>
                  <a:srgbClr val="00B0F0"/>
                </a:solidFill>
              </a:rPr>
              <a:t>детей дома. </a:t>
            </a:r>
            <a:r>
              <a:rPr lang="ru-RU" sz="7000" dirty="0"/>
              <a:t>Сколько «пиковых» местечек спрятано в любимом жилище</a:t>
            </a:r>
            <a:r>
              <a:rPr lang="ru-RU" sz="7000" dirty="0" smtClean="0"/>
              <a:t>? Как эти  места обнаружить и уберечь ребенка от опасности?</a:t>
            </a:r>
          </a:p>
          <a:p>
            <a:r>
              <a:rPr lang="ru-RU" sz="7000" b="1" dirty="0" smtClean="0">
                <a:solidFill>
                  <a:srgbClr val="00B0F0"/>
                </a:solidFill>
              </a:rPr>
              <a:t>1. Провода и розетки</a:t>
            </a:r>
            <a:r>
              <a:rPr lang="ru-RU" sz="7000" dirty="0" smtClean="0">
                <a:solidFill>
                  <a:srgbClr val="FFFF00"/>
                </a:solidFill>
              </a:rPr>
              <a:t/>
            </a:r>
            <a:br>
              <a:rPr lang="ru-RU" sz="7000" dirty="0" smtClean="0">
                <a:solidFill>
                  <a:srgbClr val="FFFF00"/>
                </a:solidFill>
              </a:rPr>
            </a:br>
            <a:r>
              <a:rPr lang="ru-RU" sz="7000" dirty="0" smtClean="0"/>
              <a:t>Для изоляции розеток применяйте специальные заглушки. Обязательно применяйте средства защиты от электричества в квартире, не пренебрегайте ими.</a:t>
            </a:r>
          </a:p>
          <a:p>
            <a:endParaRPr lang="ru-RU" sz="7000" dirty="0" smtClean="0"/>
          </a:p>
          <a:p>
            <a:r>
              <a:rPr lang="ru-RU" sz="7000" b="1" dirty="0" smtClean="0">
                <a:solidFill>
                  <a:srgbClr val="00B0F0"/>
                </a:solidFill>
              </a:rPr>
              <a:t>2. Окна   </a:t>
            </a:r>
            <a:r>
              <a:rPr lang="ru-RU" sz="7000" b="1" dirty="0" smtClean="0"/>
              <a:t>                                                                                                                </a:t>
            </a:r>
            <a:r>
              <a:rPr lang="ru-RU" sz="7000" dirty="0" smtClean="0"/>
              <a:t>Независимо от этажа, на котором находится квартира, нужно не подпускать ребёнка к окнам. Даже сидение на подоконнике является опасным делом.</a:t>
            </a:r>
          </a:p>
          <a:p>
            <a:endParaRPr lang="ru-RU" sz="7000" b="1" dirty="0" smtClean="0"/>
          </a:p>
          <a:p>
            <a:r>
              <a:rPr lang="ru-RU" sz="7000" b="1" dirty="0" smtClean="0">
                <a:solidFill>
                  <a:srgbClr val="00B0F0"/>
                </a:solidFill>
              </a:rPr>
              <a:t>3. Кухонная территория                                                                                                    </a:t>
            </a:r>
            <a:r>
              <a:rPr lang="ru-RU" sz="7000" dirty="0" smtClean="0"/>
              <a:t>Кухня – помещение, буквально напичканное опасными предметами. Ни в коем случае не оставляйте ребёнка одного на кухне</a:t>
            </a:r>
            <a:r>
              <a:rPr lang="ru-RU" sz="5100" dirty="0" smtClean="0"/>
              <a:t>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1" y="798866"/>
            <a:ext cx="2974076" cy="2599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1" y="3757907"/>
            <a:ext cx="2974076" cy="2358688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в ЛЕСУ</a:t>
            </a:r>
            <a:endParaRPr lang="ru-RU" dirty="0"/>
          </a:p>
        </p:txBody>
      </p:sp>
      <p:pic>
        <p:nvPicPr>
          <p:cNvPr id="1028" name="Picture 4" descr="http://solnichko.74335s002.edusite.ru/DswMedia/vnimanie-kleshai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7" y="1295399"/>
            <a:ext cx="4900336" cy="34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doy158.ucoz.ru/nowosti/leto/bezopasnost/bez_imen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15" y="2036537"/>
            <a:ext cx="6727360" cy="469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59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rybinsk.ru/images/stories/department/mu-ugohs/foto/2018/07/Bez_Letom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81" y="19857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0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29" y="0"/>
            <a:ext cx="9404723" cy="9601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+mn-lt"/>
                <a:ea typeface="Batang" panose="02030600000101010101" pitchFamily="18" charset="-127"/>
              </a:rPr>
              <a:t>Вывод:</a:t>
            </a:r>
            <a:endParaRPr lang="ru-RU" sz="4800" b="1" dirty="0">
              <a:solidFill>
                <a:srgbClr val="7030A0"/>
              </a:solidFill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5530" y="1020186"/>
            <a:ext cx="8946541" cy="4195481"/>
          </a:xfrm>
        </p:spPr>
        <p:txBody>
          <a:bodyPr/>
          <a:lstStyle/>
          <a:p>
            <a:r>
              <a:rPr lang="ru-RU" dirty="0" smtClean="0"/>
              <a:t>Безопасность детей зависит от многих факторов, которые были указаны в данной презентации. Если соблюдать правила безопасности тогда у ребенка будет  </a:t>
            </a:r>
            <a:r>
              <a:rPr lang="ru-RU" b="1" dirty="0" smtClean="0">
                <a:solidFill>
                  <a:srgbClr val="00B0F0"/>
                </a:solidFill>
              </a:rPr>
              <a:t>БЕЗОПАСНОЕ ДЕТСТВО</a:t>
            </a:r>
            <a:r>
              <a:rPr lang="ru-RU" dirty="0" smtClean="0">
                <a:solidFill>
                  <a:srgbClr val="00B0F0"/>
                </a:solidFill>
              </a:rPr>
              <a:t>,</a:t>
            </a:r>
            <a:r>
              <a:rPr lang="ru-RU" dirty="0" smtClean="0"/>
              <a:t> ведь </a:t>
            </a:r>
            <a:r>
              <a:rPr lang="ru-RU" b="1" dirty="0"/>
              <a:t>д</a:t>
            </a:r>
            <a:r>
              <a:rPr lang="ru-RU" b="1" dirty="0" smtClean="0"/>
              <a:t>етство</a:t>
            </a:r>
            <a:r>
              <a:rPr lang="ru-RU" dirty="0" smtClean="0"/>
              <a:t> </a:t>
            </a:r>
            <a:r>
              <a:rPr lang="ru-RU" dirty="0"/>
              <a:t>– самая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b="1" dirty="0" smtClean="0"/>
              <a:t>счастливая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и </a:t>
            </a:r>
            <a:r>
              <a:rPr lang="ru-RU" dirty="0"/>
              <a:t>беззаботная пора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88" y="4344636"/>
            <a:ext cx="3446929" cy="2174789"/>
          </a:xfrm>
          <a:prstGeom prst="rect">
            <a:avLst/>
          </a:prstGeom>
        </p:spPr>
      </p:pic>
      <p:pic>
        <p:nvPicPr>
          <p:cNvPr id="1026" name="Picture 2" descr="http://www.supertosty.ru/images/stihi_v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4" y="2415783"/>
            <a:ext cx="1428751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69508"/>
            <a:ext cx="4025153" cy="21654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78" y="4351386"/>
            <a:ext cx="3899647" cy="2165424"/>
          </a:xfrm>
          <a:prstGeom prst="rect">
            <a:avLst/>
          </a:prstGeom>
        </p:spPr>
      </p:pic>
      <p:sp>
        <p:nvSpPr>
          <p:cNvPr id="13" name="Управляющая кнопка: назад 12">
            <a:hlinkClick r:id="rId6" action="ppaction://hlinksldjump" highlightClick="1"/>
          </p:cNvPr>
          <p:cNvSpPr/>
          <p:nvPr/>
        </p:nvSpPr>
        <p:spPr>
          <a:xfrm>
            <a:off x="10485120" y="655320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9" y="0"/>
            <a:ext cx="9819547" cy="140053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/>
              </a:rPr>
              <a:t>Введение</a:t>
            </a:r>
            <a:endParaRPr lang="ru-RU" sz="4800" b="1" dirty="0">
              <a:solidFill>
                <a:srgbClr val="7030A0"/>
              </a:solidFill>
              <a:latin typeface="Batang" panose="02030600000101010101" pitchFamily="18" charset="-127"/>
              <a:ea typeface="Batang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5460" y="1243552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Безопасность </a:t>
            </a:r>
            <a:r>
              <a:rPr lang="ru-RU" sz="2400" dirty="0" smtClean="0"/>
              <a:t>детей </a:t>
            </a:r>
            <a:r>
              <a:rPr lang="ru-RU" sz="2400" dirty="0"/>
              <a:t>– это один из самых важных вопросов для родителей. С самого рождения родители стараются </a:t>
            </a:r>
            <a:r>
              <a:rPr lang="ru-RU" sz="2400" b="1" dirty="0">
                <a:solidFill>
                  <a:srgbClr val="00B0F0"/>
                </a:solidFill>
              </a:rPr>
              <a:t>защитить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/>
              <a:t>своего </a:t>
            </a:r>
            <a:r>
              <a:rPr lang="ru-RU" sz="2400" b="1" dirty="0">
                <a:solidFill>
                  <a:srgbClr val="00B0F0"/>
                </a:solidFill>
              </a:rPr>
              <a:t>ребенка</a:t>
            </a:r>
            <a:r>
              <a:rPr lang="ru-RU" sz="2400" dirty="0">
                <a:solidFill>
                  <a:srgbClr val="00B0F0"/>
                </a:solidFill>
              </a:rPr>
              <a:t> - </a:t>
            </a:r>
            <a:r>
              <a:rPr lang="ru-RU" sz="2400" b="1" dirty="0">
                <a:solidFill>
                  <a:srgbClr val="00B0F0"/>
                </a:solidFill>
              </a:rPr>
              <a:t>от всего</a:t>
            </a:r>
            <a:r>
              <a:rPr lang="ru-RU" sz="2400" dirty="0">
                <a:solidFill>
                  <a:srgbClr val="00B0F0"/>
                </a:solidFill>
              </a:rPr>
              <a:t>. </a:t>
            </a:r>
            <a:r>
              <a:rPr lang="ru-RU" sz="2400" dirty="0"/>
              <a:t>Но иногда мы даже не задумываемся – от чего же нужно защитить ребенка. Прежде </a:t>
            </a:r>
            <a:r>
              <a:rPr lang="ru-RU" sz="2400" dirty="0" smtClean="0"/>
              <a:t>всего родители </a:t>
            </a:r>
            <a:r>
              <a:rPr lang="ru-RU" sz="2400" dirty="0"/>
              <a:t>должны понять наиболее значимые для </a:t>
            </a:r>
            <a:r>
              <a:rPr lang="ru-RU" sz="2400" dirty="0" smtClean="0"/>
              <a:t>ребенка угрозы </a:t>
            </a:r>
            <a:r>
              <a:rPr lang="ru-RU" sz="2400" dirty="0"/>
              <a:t>и опасности в данный момент времени. Ведь в разном возрасте и угрозы разные. И количество опасностей по мере взросления – увеличивается. Конечно </a:t>
            </a:r>
            <a:r>
              <a:rPr lang="ru-RU" sz="2400" dirty="0" smtClean="0"/>
              <a:t>же </a:t>
            </a:r>
            <a:r>
              <a:rPr lang="ru-RU" sz="2400" dirty="0"/>
              <a:t>родители не </a:t>
            </a:r>
            <a:r>
              <a:rPr lang="ru-RU" sz="2400" dirty="0" smtClean="0"/>
              <a:t>смогут </a:t>
            </a:r>
            <a:r>
              <a:rPr lang="ru-RU" sz="2400" dirty="0"/>
              <a:t>предусмотреть всего  и защитить от всего </a:t>
            </a:r>
            <a:r>
              <a:rPr lang="ru-RU" sz="2400" dirty="0" smtClean="0"/>
              <a:t>своих </a:t>
            </a:r>
            <a:r>
              <a:rPr lang="ru-RU" sz="2400" dirty="0"/>
              <a:t>детей. Но немного планирования в области безопасности детей – не помешает, и кое – какие меры по защите </a:t>
            </a:r>
            <a:r>
              <a:rPr lang="ru-RU" sz="2400" dirty="0" smtClean="0"/>
              <a:t>детей </a:t>
            </a:r>
            <a:r>
              <a:rPr lang="ru-RU" sz="2400" dirty="0"/>
              <a:t>мы обязаны предпринять.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72862" y="1243552"/>
            <a:ext cx="2760955" cy="4725584"/>
            <a:chOff x="0" y="609600"/>
            <a:chExt cx="3185160" cy="5882640"/>
          </a:xfrm>
        </p:grpSpPr>
        <p:pic>
          <p:nvPicPr>
            <p:cNvPr id="1033" name="Picture 9" descr="C:\Documents and Settings\scool\Local Settings\Temporary Internet Files\Content.IE5\8LELUX8Z\MP900431116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9600"/>
              <a:ext cx="3185160" cy="2727960"/>
            </a:xfrm>
            <a:prstGeom prst="rect">
              <a:avLst/>
            </a:prstGeom>
            <a:noFill/>
          </p:spPr>
        </p:pic>
        <p:pic>
          <p:nvPicPr>
            <p:cNvPr id="1034" name="Picture 10" descr="C:\Documents and Settings\scool\Local Settings\Temporary Internet Files\Content.IE5\K3GLUPY7\MP900438799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276600"/>
              <a:ext cx="3185160" cy="3215640"/>
            </a:xfrm>
            <a:prstGeom prst="rect">
              <a:avLst/>
            </a:prstGeom>
            <a:noFill/>
          </p:spPr>
        </p:pic>
      </p:grpSp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37" y="2"/>
            <a:ext cx="12053963" cy="82790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Терроризм</a:t>
            </a:r>
            <a:endParaRPr lang="ru-RU" sz="4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4779" y="857250"/>
            <a:ext cx="8425448" cy="587703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Терроризм</a:t>
            </a:r>
            <a:r>
              <a:rPr lang="ru-RU" dirty="0"/>
              <a:t> — идеология насилия и практика воздействия на общественное сознание, на принятие решений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</a:t>
            </a:r>
            <a:r>
              <a:rPr lang="ru-RU" dirty="0" smtClean="0"/>
              <a:t>действий.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00B0F0"/>
                </a:solidFill>
              </a:rPr>
              <a:t>Наша задача  защ</a:t>
            </a:r>
            <a:r>
              <a:rPr lang="ru-RU" sz="3200" b="1" dirty="0">
                <a:solidFill>
                  <a:srgbClr val="00B0F0"/>
                </a:solidFill>
              </a:rPr>
              <a:t>итит</a:t>
            </a:r>
            <a:r>
              <a:rPr lang="ru-RU" sz="3200" b="1" dirty="0" smtClean="0">
                <a:solidFill>
                  <a:srgbClr val="00B0F0"/>
                </a:solidFill>
              </a:rPr>
              <a:t>ь детей от терроризма!</a:t>
            </a:r>
          </a:p>
          <a:p>
            <a:endParaRPr lang="ru-RU" dirty="0"/>
          </a:p>
          <a:p>
            <a:endParaRPr lang="ru-RU" sz="4000" dirty="0" smtClean="0"/>
          </a:p>
          <a:p>
            <a:endParaRPr lang="ru-RU" sz="4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2590" y="1412063"/>
            <a:ext cx="11286303" cy="4181532"/>
            <a:chOff x="102590" y="1412063"/>
            <a:chExt cx="11286302" cy="418153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0" y="1412063"/>
              <a:ext cx="3362189" cy="198436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0" y="3503813"/>
              <a:ext cx="3362190" cy="208978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171" y="3503813"/>
              <a:ext cx="3844080" cy="208978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7503" y="3503813"/>
              <a:ext cx="3711389" cy="2089781"/>
            </a:xfrm>
            <a:prstGeom prst="rect">
              <a:avLst/>
            </a:prstGeom>
          </p:spPr>
        </p:pic>
      </p:grpSp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59762" y="2"/>
            <a:ext cx="89017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Ребенок и посторонние лица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5143" y="1074555"/>
            <a:ext cx="8946541" cy="48534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Главная задача </a:t>
            </a:r>
            <a:r>
              <a:rPr lang="ru-RU" sz="2400" dirty="0" smtClean="0"/>
              <a:t>- научить ребенка быть осторожным. Научите детей защищаться. Они должны уметь применять приемы самообороны. </a:t>
            </a:r>
          </a:p>
          <a:p>
            <a:endParaRPr lang="ru-RU" sz="2400" dirty="0" smtClean="0"/>
          </a:p>
          <a:p>
            <a:r>
              <a:rPr lang="ru-RU" sz="2400" dirty="0" smtClean="0"/>
              <a:t>Общение </a:t>
            </a:r>
            <a:r>
              <a:rPr lang="ru-RU" sz="2400" dirty="0"/>
              <a:t>с незнакомыми людьми должно ограничиваться только дружескими приветствиями. </a:t>
            </a:r>
            <a:endParaRPr lang="ru-RU" sz="2400" dirty="0" smtClean="0"/>
          </a:p>
          <a:p>
            <a:r>
              <a:rPr lang="ru-RU" sz="2400" dirty="0" smtClean="0"/>
              <a:t>Нельзя </a:t>
            </a:r>
            <a:r>
              <a:rPr lang="ru-RU" sz="2400" dirty="0"/>
              <a:t>поддаваться на уговоры незнакомцев, даже если они знают или зовут ребенка по имени. </a:t>
            </a:r>
            <a:endParaRPr lang="ru-RU" sz="2400" dirty="0" smtClean="0"/>
          </a:p>
          <a:p>
            <a:r>
              <a:rPr lang="ru-RU" sz="2400" dirty="0" smtClean="0"/>
              <a:t>Нельзя </a:t>
            </a:r>
            <a:r>
              <a:rPr lang="ru-RU" sz="2400" dirty="0"/>
              <a:t>садиться в машину к </a:t>
            </a:r>
            <a:r>
              <a:rPr lang="ru-RU" sz="2400" dirty="0" smtClean="0"/>
              <a:t>незнакомцам. </a:t>
            </a:r>
          </a:p>
          <a:p>
            <a:r>
              <a:rPr lang="ru-RU" sz="2400" dirty="0" smtClean="0"/>
              <a:t>Если ты увидел </a:t>
            </a:r>
            <a:r>
              <a:rPr lang="ru-RU" sz="2400" dirty="0"/>
              <a:t>преследующего </a:t>
            </a:r>
            <a:r>
              <a:rPr lang="ru-RU" sz="2400" dirty="0" smtClean="0"/>
              <a:t> незнакомца</a:t>
            </a:r>
            <a:r>
              <a:rPr lang="ru-RU" sz="2400" dirty="0"/>
              <a:t>, </a:t>
            </a:r>
            <a:r>
              <a:rPr lang="ru-RU" sz="2400" dirty="0" smtClean="0"/>
              <a:t>то подходит к прохожим, и проси защиты </a:t>
            </a:r>
            <a:r>
              <a:rPr lang="ru-RU" sz="2400" dirty="0"/>
              <a:t>и помощи.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" y="981652"/>
            <a:ext cx="2881100" cy="4937234"/>
            <a:chOff x="0" y="981652"/>
            <a:chExt cx="2881100" cy="493723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81652"/>
              <a:ext cx="2881100" cy="251531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319"/>
              <a:ext cx="2881100" cy="2409567"/>
            </a:xfrm>
            <a:prstGeom prst="rect">
              <a:avLst/>
            </a:prstGeom>
          </p:spPr>
        </p:pic>
      </p:grp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044" y="-1"/>
            <a:ext cx="10172523" cy="122478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+mn-lt"/>
                <a:ea typeface="Batang" panose="02030600000101010101" pitchFamily="18" charset="-127"/>
              </a:rPr>
              <a:t>Правила работы на компьютере</a:t>
            </a:r>
            <a:endParaRPr lang="ru-RU" sz="4800" dirty="0">
              <a:solidFill>
                <a:srgbClr val="7030A0"/>
              </a:solidFill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9427" y="1233663"/>
            <a:ext cx="8946541" cy="419548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1. Правильная поза. </a:t>
            </a:r>
            <a:r>
              <a:rPr lang="ru-RU" dirty="0"/>
              <a:t>Во время работы за компьютером нужно сидеть прямо напротив экрана, так, чтобы верхняя часть экрана находилась на уровне глаз. Ни в коем случае нельзя работать за компьютером лежа. </a:t>
            </a:r>
            <a:endParaRPr lang="ru-RU" dirty="0" smtClean="0"/>
          </a:p>
          <a:p>
            <a:r>
              <a:rPr lang="ru-RU" b="1" dirty="0" smtClean="0">
                <a:solidFill>
                  <a:srgbClr val="00B0F0"/>
                </a:solidFill>
              </a:rPr>
              <a:t>2. </a:t>
            </a:r>
            <a:r>
              <a:rPr lang="ru-RU" b="1" dirty="0">
                <a:solidFill>
                  <a:srgbClr val="00B0F0"/>
                </a:solidFill>
              </a:rPr>
              <a:t>Защитные средства. </a:t>
            </a:r>
            <a:r>
              <a:rPr lang="ru-RU" b="1" dirty="0" smtClean="0">
                <a:solidFill>
                  <a:srgbClr val="00B0F0"/>
                </a:solidFill>
              </a:rPr>
              <a:t>Нужно </a:t>
            </a:r>
            <a:r>
              <a:rPr lang="ru-RU" dirty="0" smtClean="0"/>
              <a:t>использовать </a:t>
            </a:r>
            <a:r>
              <a:rPr lang="ru-RU" dirty="0"/>
              <a:t>специальные защитные очки с линзами-светофильтрами. </a:t>
            </a:r>
            <a:endParaRPr lang="ru-RU" dirty="0" smtClean="0"/>
          </a:p>
          <a:p>
            <a:r>
              <a:rPr lang="ru-RU" b="1" dirty="0" smtClean="0">
                <a:solidFill>
                  <a:srgbClr val="00B0F0"/>
                </a:solidFill>
              </a:rPr>
              <a:t>3. </a:t>
            </a:r>
            <a:r>
              <a:rPr lang="ru-RU" b="1" dirty="0">
                <a:solidFill>
                  <a:srgbClr val="00B0F0"/>
                </a:solidFill>
              </a:rPr>
              <a:t>Правильное освещение.</a:t>
            </a:r>
            <a:r>
              <a:rPr lang="ru-RU" b="1" dirty="0"/>
              <a:t> </a:t>
            </a:r>
            <a:r>
              <a:rPr lang="ru-RU" dirty="0"/>
              <a:t>Помещение, где расположен компьютер, должно быть хорошо освещено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4. Специальная </a:t>
            </a:r>
            <a:r>
              <a:rPr lang="ru-RU" b="1" dirty="0">
                <a:solidFill>
                  <a:srgbClr val="00B0F0"/>
                </a:solidFill>
              </a:rPr>
              <a:t>гимнастика. </a:t>
            </a:r>
            <a:r>
              <a:rPr lang="ru-RU" dirty="0"/>
              <a:t>Во время перерыва рекомендуется делать гимнастику для </a:t>
            </a:r>
            <a:r>
              <a:rPr lang="ru-RU" dirty="0" smtClean="0"/>
              <a:t>глаз.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5. Питание</a:t>
            </a:r>
            <a:r>
              <a:rPr lang="ru-RU" b="1" dirty="0">
                <a:solidFill>
                  <a:srgbClr val="00B0F0"/>
                </a:solidFill>
              </a:rPr>
              <a:t>.</a:t>
            </a:r>
            <a:r>
              <a:rPr lang="ru-RU" dirty="0"/>
              <a:t> Очень полезно принимать витамин A. Он отвечает за чувствительность глаз к яркому свету и резкой смене изображения.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879"/>
            <a:ext cx="3398808" cy="2505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5927"/>
            <a:ext cx="3389427" cy="2142226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557" y="-160639"/>
            <a:ext cx="10179604" cy="2423743"/>
          </a:xfrm>
        </p:spPr>
        <p:txBody>
          <a:bodyPr>
            <a:normAutofit/>
          </a:bodyPr>
          <a:lstStyle/>
          <a:p>
            <a:r>
              <a:rPr lang="ru-RU" sz="5300" b="1" dirty="0" smtClean="0">
                <a:solidFill>
                  <a:srgbClr val="7030A0"/>
                </a:solidFill>
                <a:latin typeface="+mn-lt"/>
                <a:ea typeface="Batang" panose="02030600000101010101" pitchFamily="18" charset="-127"/>
              </a:rPr>
              <a:t>Угроза автотранспорта</a:t>
            </a: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200" dirty="0" smtClean="0">
                <a:ea typeface="Batang" panose="02030600000101010101" pitchFamily="18" charset="-127"/>
              </a:rPr>
              <a:t>Будьте </a:t>
            </a:r>
            <a:r>
              <a:rPr lang="ru-RU" sz="3200" dirty="0">
                <a:ea typeface="Batang" panose="02030600000101010101" pitchFamily="18" charset="-127"/>
              </a:rPr>
              <a:t>внимательны </a:t>
            </a:r>
            <a:r>
              <a:rPr lang="ru-RU" sz="3200" dirty="0" smtClean="0">
                <a:ea typeface="Batang" panose="02030600000101010101" pitchFamily="18" charset="-127"/>
              </a:rPr>
              <a:t>на </a:t>
            </a:r>
            <a:r>
              <a:rPr lang="ru-RU" sz="3200" dirty="0">
                <a:ea typeface="Batang" panose="02030600000101010101" pitchFamily="18" charset="-127"/>
              </a:rPr>
              <a:t>дороге! </a:t>
            </a:r>
            <a:r>
              <a:rPr lang="ru-RU" sz="3200" dirty="0" smtClean="0">
                <a:ea typeface="Batang" panose="02030600000101010101" pitchFamily="18" charset="-127"/>
              </a:rPr>
              <a:t>Не пренебрегайте правилам дорожного движения!</a:t>
            </a:r>
            <a:endParaRPr lang="ru-RU" sz="3200" dirty="0">
              <a:ea typeface="Batang" panose="02030600000101010101" pitchFamily="18" charset="-127"/>
            </a:endParaRPr>
          </a:p>
        </p:txBody>
      </p:sp>
      <p:pic>
        <p:nvPicPr>
          <p:cNvPr id="6" name="df3kUtJb-C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42950" y="2544763"/>
            <a:ext cx="4449763" cy="333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47" y="2496065"/>
            <a:ext cx="4697941" cy="333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137" y="2"/>
            <a:ext cx="9404723" cy="102561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+mn-lt"/>
                <a:ea typeface="Batang" panose="02030600000101010101" pitchFamily="18" charset="-127"/>
              </a:rPr>
              <a:t>Безопасность на дороге</a:t>
            </a:r>
            <a:endParaRPr lang="ru-RU" sz="4800" b="1" dirty="0">
              <a:solidFill>
                <a:srgbClr val="7030A0"/>
              </a:solidFill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606" y="946119"/>
            <a:ext cx="8946541" cy="4195481"/>
          </a:xfrm>
        </p:spPr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ранспорт </a:t>
            </a:r>
            <a:r>
              <a:rPr lang="ru-RU" dirty="0"/>
              <a:t>может </a:t>
            </a:r>
            <a:r>
              <a:rPr lang="ru-RU" dirty="0" smtClean="0"/>
              <a:t>представлять </a:t>
            </a:r>
            <a:r>
              <a:rPr lang="ru-RU" dirty="0"/>
              <a:t>угрозу здоровью и жизни </a:t>
            </a:r>
            <a:r>
              <a:rPr lang="ru-RU" dirty="0" smtClean="0"/>
              <a:t>детей.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16" y="2114147"/>
            <a:ext cx="3825239" cy="4792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25" y="2174791"/>
            <a:ext cx="3577937" cy="468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54" y="2162432"/>
            <a:ext cx="4265447" cy="4695568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07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045" y="0"/>
            <a:ext cx="9404723" cy="103796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ea typeface="Batang" panose="02030600000101010101" pitchFamily="18" charset="-127"/>
              </a:rPr>
              <a:t>Причины возникновения пожаров</a:t>
            </a:r>
            <a:endParaRPr lang="ru-RU" sz="4800" dirty="0">
              <a:solidFill>
                <a:srgbClr val="7030A0"/>
              </a:solidFill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160" y="1375186"/>
            <a:ext cx="8946541" cy="518697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Пожарный </a:t>
            </a:r>
            <a:r>
              <a:rPr lang="ru-RU" dirty="0"/>
              <a:t>номер — </a:t>
            </a:r>
            <a:r>
              <a:rPr lang="ru-RU" b="1" dirty="0" smtClean="0">
                <a:solidFill>
                  <a:srgbClr val="00B0F0"/>
                </a:solidFill>
              </a:rPr>
              <a:t>101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Не </a:t>
            </a:r>
            <a:r>
              <a:rPr lang="ru-RU" b="1" dirty="0">
                <a:solidFill>
                  <a:srgbClr val="00B0F0"/>
                </a:solidFill>
              </a:rPr>
              <a:t>берите в руки спички!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Чтобы лес, звериный дом,</a:t>
            </a:r>
            <a:br>
              <a:rPr lang="ru-RU" dirty="0"/>
            </a:br>
            <a:r>
              <a:rPr lang="ru-RU" dirty="0"/>
              <a:t>Не пылал нигде огнём,</a:t>
            </a:r>
            <a:br>
              <a:rPr lang="ru-RU" dirty="0"/>
            </a:br>
            <a:r>
              <a:rPr lang="ru-RU" dirty="0"/>
              <a:t>Чтоб не плакали букашки,</a:t>
            </a:r>
            <a:br>
              <a:rPr lang="ru-RU" dirty="0"/>
            </a:br>
            <a:r>
              <a:rPr lang="ru-RU" dirty="0"/>
              <a:t>Не теряли гнёзда пташки,</a:t>
            </a:r>
            <a:br>
              <a:rPr lang="ru-RU" dirty="0"/>
            </a:br>
            <a:r>
              <a:rPr lang="ru-RU" dirty="0"/>
              <a:t>А лишь пели песни птички,</a:t>
            </a:r>
            <a:br>
              <a:rPr lang="ru-RU" dirty="0"/>
            </a:br>
            <a:r>
              <a:rPr lang="ru-RU" dirty="0"/>
              <a:t>Не берите в руки спички! </a:t>
            </a:r>
            <a:endParaRPr lang="ru-RU" dirty="0" smtClean="0"/>
          </a:p>
          <a:p>
            <a:r>
              <a:rPr lang="ru-RU" b="1" dirty="0">
                <a:solidFill>
                  <a:srgbClr val="00B0F0"/>
                </a:solidFill>
              </a:rPr>
              <a:t>Уходя тушите свет!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Знай, любые провода</a:t>
            </a:r>
            <a:br>
              <a:rPr lang="ru-RU" dirty="0"/>
            </a:br>
            <a:r>
              <a:rPr lang="ru-RU" dirty="0"/>
              <a:t>Повреждённые – беда!</a:t>
            </a:r>
            <a:br>
              <a:rPr lang="ru-RU" dirty="0"/>
            </a:br>
            <a:r>
              <a:rPr lang="ru-RU" dirty="0"/>
              <a:t>Ведь они опасны слишком –</a:t>
            </a:r>
            <a:br>
              <a:rPr lang="ru-RU" dirty="0"/>
            </a:br>
            <a:r>
              <a:rPr lang="ru-RU" dirty="0"/>
              <a:t>Замыкание как вспышка!</a:t>
            </a:r>
          </a:p>
          <a:p>
            <a:r>
              <a:rPr lang="ru-RU" dirty="0"/>
              <a:t>Дать друзьям такой совет</a:t>
            </a:r>
            <a:br>
              <a:rPr lang="ru-RU" dirty="0"/>
            </a:br>
            <a:r>
              <a:rPr lang="ru-RU" dirty="0"/>
              <a:t>Просто каждый может:</a:t>
            </a:r>
            <a:br>
              <a:rPr lang="ru-RU" dirty="0"/>
            </a:br>
            <a:r>
              <a:rPr lang="ru-RU" dirty="0"/>
              <a:t>Уходя тушите свет</a:t>
            </a:r>
            <a:br>
              <a:rPr lang="ru-RU" dirty="0"/>
            </a:br>
            <a:r>
              <a:rPr lang="ru-RU" dirty="0"/>
              <a:t>И приборы тоже!</a:t>
            </a:r>
          </a:p>
          <a:p>
            <a:endParaRPr lang="ru-RU" dirty="0"/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65" y="1665644"/>
            <a:ext cx="3631627" cy="2060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65" y="3725733"/>
            <a:ext cx="3631627" cy="2553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45" y="1661832"/>
            <a:ext cx="3221019" cy="4613686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76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504" y="0"/>
            <a:ext cx="10565816" cy="93911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a typeface="Batang" panose="02030600000101010101" pitchFamily="18" charset="-127"/>
              </a:rPr>
              <a:t>Правила безопасности при пожаре</a:t>
            </a:r>
            <a:endParaRPr lang="ru-RU" sz="4800" b="1" dirty="0">
              <a:solidFill>
                <a:srgbClr val="7030A0"/>
              </a:solidFill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53" y="925552"/>
            <a:ext cx="9032863" cy="5835630"/>
          </a:xfrm>
        </p:spPr>
        <p:txBody>
          <a:bodyPr>
            <a:normAutofit fontScale="32500" lnSpcReduction="20000"/>
          </a:bodyPr>
          <a:lstStyle/>
          <a:p>
            <a:r>
              <a:rPr lang="ru-RU" sz="6700" b="1" dirty="0" smtClean="0">
                <a:solidFill>
                  <a:srgbClr val="00B0F0"/>
                </a:solidFill>
              </a:rPr>
              <a:t>Очень </a:t>
            </a:r>
            <a:r>
              <a:rPr lang="ru-RU" sz="6700" b="1" dirty="0">
                <a:solidFill>
                  <a:srgbClr val="00B0F0"/>
                </a:solidFill>
              </a:rPr>
              <a:t>важные правила! </a:t>
            </a:r>
            <a:r>
              <a:rPr lang="ru-RU" sz="6700" dirty="0">
                <a:solidFill>
                  <a:srgbClr val="FFFF00"/>
                </a:solidFill>
              </a:rPr>
              <a:t/>
            </a:r>
            <a:br>
              <a:rPr lang="ru-RU" sz="6700" dirty="0">
                <a:solidFill>
                  <a:srgbClr val="FFFF00"/>
                </a:solidFill>
              </a:rPr>
            </a:br>
            <a:r>
              <a:rPr lang="ru-RU" sz="6700" dirty="0"/>
              <a:t>Чтобы пожаров избежать,</a:t>
            </a:r>
            <a:br>
              <a:rPr lang="ru-RU" sz="6700" dirty="0"/>
            </a:br>
            <a:r>
              <a:rPr lang="ru-RU" sz="6700" dirty="0"/>
              <a:t>Нужно много детям </a:t>
            </a:r>
            <a:r>
              <a:rPr lang="ru-RU" sz="6700" dirty="0" smtClean="0"/>
              <a:t>знать.</a:t>
            </a:r>
          </a:p>
          <a:p>
            <a:r>
              <a:rPr lang="ru-RU" sz="6700" dirty="0" smtClean="0"/>
              <a:t>Деревянные </a:t>
            </a:r>
            <a:r>
              <a:rPr lang="ru-RU" sz="6700" dirty="0"/>
              <a:t>сестрички</a:t>
            </a:r>
            <a:br>
              <a:rPr lang="ru-RU" sz="6700" dirty="0"/>
            </a:br>
            <a:r>
              <a:rPr lang="ru-RU" sz="6700" dirty="0"/>
              <a:t>В коробочке — это спички.</a:t>
            </a:r>
            <a:br>
              <a:rPr lang="ru-RU" sz="6700" dirty="0"/>
            </a:br>
            <a:r>
              <a:rPr lang="ru-RU" sz="6700" dirty="0"/>
              <a:t>Вы запомните, друзья,</a:t>
            </a:r>
            <a:br>
              <a:rPr lang="ru-RU" sz="6700" dirty="0"/>
            </a:br>
            <a:r>
              <a:rPr lang="ru-RU" sz="6700" dirty="0"/>
              <a:t>Спички детям брать </a:t>
            </a:r>
            <a:r>
              <a:rPr lang="ru-RU" sz="6700" dirty="0" smtClean="0"/>
              <a:t>нельзя!</a:t>
            </a:r>
          </a:p>
          <a:p>
            <a:r>
              <a:rPr lang="ru-RU" sz="6700" dirty="0" smtClean="0"/>
              <a:t>Если </a:t>
            </a:r>
            <a:r>
              <a:rPr lang="ru-RU" sz="6700" dirty="0"/>
              <a:t>увидишь огонь или дым,</a:t>
            </a:r>
            <a:br>
              <a:rPr lang="ru-RU" sz="6700" dirty="0"/>
            </a:br>
            <a:r>
              <a:rPr lang="ru-RU" sz="6700" dirty="0"/>
              <a:t>Скорее звони, телефон — 01.</a:t>
            </a:r>
          </a:p>
          <a:p>
            <a:r>
              <a:rPr lang="ru-RU" sz="6700" dirty="0"/>
              <a:t>Если слаб огонь, скорей</a:t>
            </a:r>
            <a:br>
              <a:rPr lang="ru-RU" sz="6700" dirty="0"/>
            </a:br>
            <a:r>
              <a:rPr lang="ru-RU" sz="6700" dirty="0"/>
              <a:t>Ты водой его залей.</a:t>
            </a:r>
          </a:p>
          <a:p>
            <a:r>
              <a:rPr lang="ru-RU" sz="6700" dirty="0"/>
              <a:t>Но не вздумай воду лить</a:t>
            </a:r>
            <a:br>
              <a:rPr lang="ru-RU" sz="6700" dirty="0"/>
            </a:br>
            <a:r>
              <a:rPr lang="ru-RU" sz="6700" dirty="0"/>
              <a:t>Там где электричество,</a:t>
            </a:r>
            <a:br>
              <a:rPr lang="ru-RU" sz="6700" dirty="0"/>
            </a:br>
            <a:r>
              <a:rPr lang="ru-RU" sz="6700" dirty="0"/>
              <a:t>Телевизор и утюг,</a:t>
            </a:r>
            <a:br>
              <a:rPr lang="ru-RU" sz="6700" dirty="0"/>
            </a:br>
            <a:r>
              <a:rPr lang="ru-RU" sz="6700" dirty="0"/>
              <a:t>Миксер и розетку</a:t>
            </a:r>
            <a:br>
              <a:rPr lang="ru-RU" sz="6700" dirty="0"/>
            </a:br>
            <a:r>
              <a:rPr lang="ru-RU" sz="6700" dirty="0"/>
              <a:t>Обходите стороной</a:t>
            </a:r>
            <a:br>
              <a:rPr lang="ru-RU" sz="6700" dirty="0"/>
            </a:br>
            <a:r>
              <a:rPr lang="ru-RU" sz="6700" dirty="0"/>
              <a:t>Маленькие детки.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53" y="1266204"/>
            <a:ext cx="6960199" cy="409675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563</TotalTime>
  <Words>386</Words>
  <Application>Microsoft Office PowerPoint</Application>
  <PresentationFormat>Широкоэкранный</PresentationFormat>
  <Paragraphs>60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Batang</vt:lpstr>
      <vt:lpstr>Calibri</vt:lpstr>
      <vt:lpstr>Franklin Gothic Book</vt:lpstr>
      <vt:lpstr>Franklin Gothic Medium</vt:lpstr>
      <vt:lpstr>Wingdings 2</vt:lpstr>
      <vt:lpstr>Трек</vt:lpstr>
      <vt:lpstr>Безопасное детство</vt:lpstr>
      <vt:lpstr>Введение</vt:lpstr>
      <vt:lpstr>Терроризм</vt:lpstr>
      <vt:lpstr>Ребенок и посторонние лица</vt:lpstr>
      <vt:lpstr>Правила работы на компьютере</vt:lpstr>
      <vt:lpstr>Угроза автотранспорта  Будьте внимательны на дороге! Не пренебрегайте правилам дорожного движения!</vt:lpstr>
      <vt:lpstr>Безопасность на дороге</vt:lpstr>
      <vt:lpstr>Причины возникновения пожаров</vt:lpstr>
      <vt:lpstr>Правила безопасности при пожаре</vt:lpstr>
      <vt:lpstr>Квартирные опасности</vt:lpstr>
      <vt:lpstr>Безопасность в ЛЕСУ</vt:lpstr>
      <vt:lpstr>Презентация PowerPoint</vt:lpstr>
      <vt:lpstr>Вывод: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детство</dc:title>
  <dc:creator>Ksen Zar</dc:creator>
  <cp:lastModifiedBy>Пользователь Windows</cp:lastModifiedBy>
  <cp:revision>64</cp:revision>
  <dcterms:created xsi:type="dcterms:W3CDTF">2014-10-29T16:31:09Z</dcterms:created>
  <dcterms:modified xsi:type="dcterms:W3CDTF">2019-07-22T06:48:40Z</dcterms:modified>
</cp:coreProperties>
</file>